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70" r:id="rId5"/>
    <p:sldId id="260" r:id="rId6"/>
    <p:sldId id="262" r:id="rId7"/>
    <p:sldId id="269" r:id="rId8"/>
    <p:sldId id="261" r:id="rId9"/>
    <p:sldId id="271" r:id="rId10"/>
    <p:sldId id="272" r:id="rId11"/>
    <p:sldId id="268" r:id="rId12"/>
    <p:sldId id="265" r:id="rId13"/>
    <p:sldId id="266"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48" y="1146"/>
      </p:cViewPr>
      <p:guideLst>
        <p:guide orient="horz" pos="323"/>
        <p:guide pos="3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02E7D-C2C7-655E-1BAF-7B9345CE687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5EDFFEB-2C40-58CB-4B4A-BF4E7B879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D91F7DD-923B-2EDD-65E3-7B94E9340F0B}"/>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5" name="Fußzeilenplatzhalter 4">
            <a:extLst>
              <a:ext uri="{FF2B5EF4-FFF2-40B4-BE49-F238E27FC236}">
                <a16:creationId xmlns:a16="http://schemas.microsoft.com/office/drawing/2014/main" id="{67AF3363-82C5-7439-B7B7-CD0AC549479A}"/>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AB2E21D-160C-181B-1EC6-E24933DBBC25}"/>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367150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B8ADF-CD49-07F1-9964-24C1A0E7C17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EEC73D5-E9C3-829E-C730-BA75745CF90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E7C2AB-458D-DE91-E26C-A08C622005F4}"/>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5" name="Fußzeilenplatzhalter 4">
            <a:extLst>
              <a:ext uri="{FF2B5EF4-FFF2-40B4-BE49-F238E27FC236}">
                <a16:creationId xmlns:a16="http://schemas.microsoft.com/office/drawing/2014/main" id="{8B8584E1-711E-8E09-705D-70E9B32E5F4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56108B5-C50B-5D96-951A-93F3437929FA}"/>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234157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B1B867D-5072-C15A-DE72-71CE6B074A8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A0FA38B-31C4-8F2B-63CE-D0AAC177270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2EDFBA-F886-3534-44DB-E7D16B849542}"/>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5" name="Fußzeilenplatzhalter 4">
            <a:extLst>
              <a:ext uri="{FF2B5EF4-FFF2-40B4-BE49-F238E27FC236}">
                <a16:creationId xmlns:a16="http://schemas.microsoft.com/office/drawing/2014/main" id="{CCC9F6F4-1FFE-344F-524A-D4D4CE2824A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B15F8A06-31A7-5E1D-ABE5-DCE46E9EE41D}"/>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130855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F8817-6E09-7868-73F4-EFA8C7E2CD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3511B30-23C2-1D20-4C07-9F27A729654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98DCD8-CEE9-EBCA-C096-9DE30AD30913}"/>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5" name="Fußzeilenplatzhalter 4">
            <a:extLst>
              <a:ext uri="{FF2B5EF4-FFF2-40B4-BE49-F238E27FC236}">
                <a16:creationId xmlns:a16="http://schemas.microsoft.com/office/drawing/2014/main" id="{0942F916-B4DB-7254-3961-4C7367410CF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AF3B57CD-2C60-E7BA-7875-F7EC701514B4}"/>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71744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5F218-F31D-86EF-A3CB-2590C43E523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661C3C4-58F2-56FC-E876-68F2859B2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3CD6E29-C616-9615-7986-6E355162F80F}"/>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5" name="Fußzeilenplatzhalter 4">
            <a:extLst>
              <a:ext uri="{FF2B5EF4-FFF2-40B4-BE49-F238E27FC236}">
                <a16:creationId xmlns:a16="http://schemas.microsoft.com/office/drawing/2014/main" id="{51093867-ACB1-081D-D736-7AE4AB1C389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9ACE8F6-39E7-6564-EA19-81DD6E70A2E4}"/>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357150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53FF6-A232-29D6-8878-1087CD45EF7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244DCA-9502-CCA9-E490-93962BC1929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A9EFA28-FF13-1C21-489E-B536662C509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37CD01B-BB04-671A-BFB1-907D32940572}"/>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6" name="Fußzeilenplatzhalter 5">
            <a:extLst>
              <a:ext uri="{FF2B5EF4-FFF2-40B4-BE49-F238E27FC236}">
                <a16:creationId xmlns:a16="http://schemas.microsoft.com/office/drawing/2014/main" id="{9FBA541C-C70A-1660-52E6-BC4F7F7649CE}"/>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0BC2CEE6-BE56-42B4-39E1-8975CEE4FC21}"/>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382512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A9A97-63A6-8C81-424C-48DBFB880B7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B9441F1-81CB-C409-BDE1-356FD5AF09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8E5E3E-F410-9A9A-AC1C-4B9F612EC04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41D1B06-90E0-C610-915F-94C25E3DC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5101285-6859-058C-2CE2-07AAC3703A8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D1DFEDC-FFD4-1DB1-A320-12405D180E8F}"/>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8" name="Fußzeilenplatzhalter 7">
            <a:extLst>
              <a:ext uri="{FF2B5EF4-FFF2-40B4-BE49-F238E27FC236}">
                <a16:creationId xmlns:a16="http://schemas.microsoft.com/office/drawing/2014/main" id="{8F1CB89B-A598-1D39-89D1-7D86B05B16E9}"/>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2AD8AAB3-A896-0CFE-39F4-18CCF7A1E52F}"/>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410764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130F5-A196-35A6-C742-3E9D0B44429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4278F66-A02C-60A6-E319-4967C67B8423}"/>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4" name="Fußzeilenplatzhalter 3">
            <a:extLst>
              <a:ext uri="{FF2B5EF4-FFF2-40B4-BE49-F238E27FC236}">
                <a16:creationId xmlns:a16="http://schemas.microsoft.com/office/drawing/2014/main" id="{E069AD50-1D23-EAF9-B966-BE8EF61DD6F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4625099F-11F6-0704-787A-4259C353BE78}"/>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166081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72D27EE-EF9C-127A-B147-EF04D58EB2B4}"/>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3" name="Fußzeilenplatzhalter 2">
            <a:extLst>
              <a:ext uri="{FF2B5EF4-FFF2-40B4-BE49-F238E27FC236}">
                <a16:creationId xmlns:a16="http://schemas.microsoft.com/office/drawing/2014/main" id="{45DF625E-373D-C012-2C83-647402B1949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39F59DFA-F237-6E03-271A-6EE2F347D379}"/>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249933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7EF2B-A9F4-E4A3-3FD3-04A0776BC26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FB4ED8D-5300-2000-899B-CF0B62718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71352A1-EF2B-CDE3-F498-555534C99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55ED4AB-34A4-399E-0205-F66C5BA5B6EC}"/>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6" name="Fußzeilenplatzhalter 5">
            <a:extLst>
              <a:ext uri="{FF2B5EF4-FFF2-40B4-BE49-F238E27FC236}">
                <a16:creationId xmlns:a16="http://schemas.microsoft.com/office/drawing/2014/main" id="{D7237FAE-87FF-5227-E319-B4411FE98065}"/>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C07399D3-F83C-59F0-5F9C-DFA3B1FE7787}"/>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186662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E1BE6-00CB-5B78-F71E-9EBE8323011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272A43C-6D70-141E-39F9-2BA297450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3EE4033A-0829-4516-7628-DEC16CC75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B679172-F507-8565-4BD2-32863A675C6E}"/>
              </a:ext>
            </a:extLst>
          </p:cNvPr>
          <p:cNvSpPr>
            <a:spLocks noGrp="1"/>
          </p:cNvSpPr>
          <p:nvPr>
            <p:ph type="dt" sz="half" idx="10"/>
          </p:nvPr>
        </p:nvSpPr>
        <p:spPr/>
        <p:txBody>
          <a:bodyPr/>
          <a:lstStyle/>
          <a:p>
            <a:fld id="{BB2C01E9-241C-4A91-AF00-82F5F3661DDB}" type="datetimeFigureOut">
              <a:rPr lang="de-DE" smtClean="0"/>
              <a:t>08.03.2024</a:t>
            </a:fld>
            <a:endParaRPr lang="de-DE" dirty="0"/>
          </a:p>
        </p:txBody>
      </p:sp>
      <p:sp>
        <p:nvSpPr>
          <p:cNvPr id="6" name="Fußzeilenplatzhalter 5">
            <a:extLst>
              <a:ext uri="{FF2B5EF4-FFF2-40B4-BE49-F238E27FC236}">
                <a16:creationId xmlns:a16="http://schemas.microsoft.com/office/drawing/2014/main" id="{CFFEB0C3-14D1-C6A0-8FDA-7BED8FE3C1F3}"/>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ACC28DBC-5B4B-0750-E060-05DA8548F0D0}"/>
              </a:ext>
            </a:extLst>
          </p:cNvPr>
          <p:cNvSpPr>
            <a:spLocks noGrp="1"/>
          </p:cNvSpPr>
          <p:nvPr>
            <p:ph type="sldNum" sz="quarter" idx="12"/>
          </p:nvPr>
        </p:nvSpPr>
        <p:spPr/>
        <p:txBody>
          <a:bodyPr/>
          <a:lstStyle/>
          <a:p>
            <a:fld id="{86A85B41-E31D-4884-BA6A-6666BBCE8166}" type="slidenum">
              <a:rPr lang="de-DE" smtClean="0"/>
              <a:t>‹Nr.›</a:t>
            </a:fld>
            <a:endParaRPr lang="de-DE" dirty="0"/>
          </a:p>
        </p:txBody>
      </p:sp>
    </p:spTree>
    <p:extLst>
      <p:ext uri="{BB962C8B-B14F-4D97-AF65-F5344CB8AC3E}">
        <p14:creationId xmlns:p14="http://schemas.microsoft.com/office/powerpoint/2010/main" val="394115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A4745C1-17F5-9501-8E27-9CA1DB1F5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0AD66EF-FF21-50F6-258D-D08A8E92E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6CCFC2-F877-55C8-4B52-56988E3C3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C01E9-241C-4A91-AF00-82F5F3661DDB}" type="datetimeFigureOut">
              <a:rPr lang="de-DE" smtClean="0"/>
              <a:t>08.03.2024</a:t>
            </a:fld>
            <a:endParaRPr lang="de-DE" dirty="0"/>
          </a:p>
        </p:txBody>
      </p:sp>
      <p:sp>
        <p:nvSpPr>
          <p:cNvPr id="5" name="Fußzeilenplatzhalter 4">
            <a:extLst>
              <a:ext uri="{FF2B5EF4-FFF2-40B4-BE49-F238E27FC236}">
                <a16:creationId xmlns:a16="http://schemas.microsoft.com/office/drawing/2014/main" id="{553B4EB3-ABC5-0029-BE66-1FDABBBA5D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BB5DEDF8-7AA0-36C0-2162-03F7F5BA9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85B41-E31D-4884-BA6A-6666BBCE8166}" type="slidenum">
              <a:rPr lang="de-DE" smtClean="0"/>
              <a:t>‹Nr.›</a:t>
            </a:fld>
            <a:endParaRPr lang="de-DE" dirty="0"/>
          </a:p>
        </p:txBody>
      </p:sp>
    </p:spTree>
    <p:extLst>
      <p:ext uri="{BB962C8B-B14F-4D97-AF65-F5344CB8AC3E}">
        <p14:creationId xmlns:p14="http://schemas.microsoft.com/office/powerpoint/2010/main" val="240630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EB6878C4-1FEC-BDC2-DE45-A0E08762C682}"/>
              </a:ext>
            </a:extLst>
          </p:cNvPr>
          <p:cNvSpPr txBox="1"/>
          <p:nvPr/>
        </p:nvSpPr>
        <p:spPr>
          <a:xfrm>
            <a:off x="6194716" y="1685771"/>
            <a:ext cx="5334930" cy="3004145"/>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b="0" i="0" u="none" strike="noStrike" dirty="0">
                <a:effectLst/>
                <a:latin typeface="+mj-lt"/>
                <a:ea typeface="+mj-ea"/>
                <a:cs typeface="+mj-cs"/>
              </a:rPr>
              <a:t>Lino Wirag </a:t>
            </a:r>
            <a:r>
              <a:rPr lang="en-US" sz="3200" b="0" i="0" u="none" strike="noStrike" dirty="0" err="1">
                <a:effectLst/>
                <a:latin typeface="+mj-lt"/>
                <a:ea typeface="+mj-ea"/>
                <a:cs typeface="+mj-cs"/>
              </a:rPr>
              <a:t>zeigt</a:t>
            </a:r>
            <a:r>
              <a:rPr lang="en-US" sz="3200" b="0" i="0" u="none" strike="noStrike" dirty="0">
                <a:effectLst/>
                <a:latin typeface="+mj-lt"/>
                <a:ea typeface="+mj-ea"/>
                <a:cs typeface="+mj-cs"/>
              </a:rPr>
              <a:t>:</a:t>
            </a:r>
          </a:p>
          <a:p>
            <a:pPr algn="ctr">
              <a:lnSpc>
                <a:spcPct val="90000"/>
              </a:lnSpc>
              <a:spcBef>
                <a:spcPct val="0"/>
              </a:spcBef>
              <a:spcAft>
                <a:spcPts val="600"/>
              </a:spcAft>
            </a:pPr>
            <a:r>
              <a:rPr lang="en-US" sz="3200" dirty="0" err="1">
                <a:latin typeface="+mj-lt"/>
                <a:ea typeface="+mj-ea"/>
                <a:cs typeface="+mj-cs"/>
              </a:rPr>
              <a:t>Folien</a:t>
            </a:r>
            <a:r>
              <a:rPr lang="en-US" sz="3200" dirty="0">
                <a:latin typeface="+mj-lt"/>
                <a:ea typeface="+mj-ea"/>
                <a:cs typeface="+mj-cs"/>
              </a:rPr>
              <a:t> </a:t>
            </a:r>
            <a:r>
              <a:rPr lang="en-US" sz="3200" dirty="0" err="1">
                <a:latin typeface="+mj-lt"/>
                <a:ea typeface="+mj-ea"/>
                <a:cs typeface="+mj-cs"/>
              </a:rPr>
              <a:t>mit</a:t>
            </a:r>
            <a:r>
              <a:rPr lang="en-US" sz="3200" dirty="0">
                <a:latin typeface="+mj-lt"/>
                <a:ea typeface="+mj-ea"/>
                <a:cs typeface="+mj-cs"/>
              </a:rPr>
              <a:t> </a:t>
            </a:r>
            <a:r>
              <a:rPr lang="en-US" sz="3200" dirty="0" err="1">
                <a:latin typeface="+mj-lt"/>
                <a:ea typeface="+mj-ea"/>
                <a:cs typeface="+mj-cs"/>
              </a:rPr>
              <a:t>ganz</a:t>
            </a:r>
            <a:r>
              <a:rPr lang="en-US" sz="3200" dirty="0">
                <a:latin typeface="+mj-lt"/>
                <a:ea typeface="+mj-ea"/>
                <a:cs typeface="+mj-cs"/>
              </a:rPr>
              <a:t> </a:t>
            </a:r>
            <a:r>
              <a:rPr lang="en-US" sz="3200" dirty="0" err="1">
                <a:latin typeface="+mj-lt"/>
                <a:ea typeface="+mj-ea"/>
                <a:cs typeface="+mj-cs"/>
              </a:rPr>
              <a:t>schön</a:t>
            </a:r>
            <a:r>
              <a:rPr lang="en-US" sz="3200" dirty="0">
                <a:latin typeface="+mj-lt"/>
                <a:ea typeface="+mj-ea"/>
                <a:cs typeface="+mj-cs"/>
              </a:rPr>
              <a:t> </a:t>
            </a:r>
            <a:r>
              <a:rPr lang="en-US" sz="3200" dirty="0" err="1">
                <a:latin typeface="+mj-lt"/>
                <a:ea typeface="+mj-ea"/>
                <a:cs typeface="+mj-cs"/>
              </a:rPr>
              <a:t>viel</a:t>
            </a:r>
            <a:r>
              <a:rPr lang="en-US" sz="3200" dirty="0">
                <a:latin typeface="+mj-lt"/>
                <a:ea typeface="+mj-ea"/>
                <a:cs typeface="+mj-cs"/>
              </a:rPr>
              <a:t> Text und </a:t>
            </a:r>
            <a:r>
              <a:rPr lang="en-US" sz="3200" dirty="0" err="1">
                <a:latin typeface="+mj-lt"/>
                <a:ea typeface="+mj-ea"/>
                <a:cs typeface="+mj-cs"/>
              </a:rPr>
              <a:t>einem</a:t>
            </a:r>
            <a:r>
              <a:rPr lang="en-US" sz="3200" dirty="0">
                <a:latin typeface="+mj-lt"/>
                <a:ea typeface="+mj-ea"/>
                <a:cs typeface="+mj-cs"/>
              </a:rPr>
              <a:t> </a:t>
            </a:r>
            <a:r>
              <a:rPr lang="en-US" sz="3200" dirty="0" err="1">
                <a:latin typeface="+mj-lt"/>
                <a:ea typeface="+mj-ea"/>
                <a:cs typeface="+mj-cs"/>
              </a:rPr>
              <a:t>komischen</a:t>
            </a:r>
            <a:r>
              <a:rPr lang="en-US" sz="3200" dirty="0">
                <a:latin typeface="+mj-lt"/>
                <a:ea typeface="+mj-ea"/>
                <a:cs typeface="+mj-cs"/>
              </a:rPr>
              <a:t> KI-Bild </a:t>
            </a:r>
            <a:r>
              <a:rPr lang="en-US" sz="2200" dirty="0">
                <a:latin typeface="+mj-lt"/>
                <a:ea typeface="+mj-ea"/>
                <a:cs typeface="+mj-cs"/>
              </a:rPr>
              <a:t>(dieses </a:t>
            </a:r>
            <a:r>
              <a:rPr lang="en-US" sz="2200" dirty="0" err="1">
                <a:latin typeface="+mj-lt"/>
                <a:ea typeface="+mj-ea"/>
                <a:cs typeface="+mj-cs"/>
              </a:rPr>
              <a:t>hier</a:t>
            </a:r>
            <a:r>
              <a:rPr lang="en-US" sz="2200" dirty="0">
                <a:latin typeface="+mj-lt"/>
                <a:ea typeface="+mj-ea"/>
                <a:cs typeface="+mj-cs"/>
              </a:rPr>
              <a:t>) </a:t>
            </a:r>
            <a:br>
              <a:rPr lang="en-US" sz="2200" dirty="0">
                <a:latin typeface="+mj-lt"/>
                <a:ea typeface="+mj-ea"/>
                <a:cs typeface="+mj-cs"/>
              </a:rPr>
            </a:br>
            <a:endParaRPr lang="en-US" sz="2200" dirty="0">
              <a:latin typeface="+mj-lt"/>
              <a:ea typeface="+mj-ea"/>
              <a:cs typeface="+mj-cs"/>
            </a:endParaRPr>
          </a:p>
          <a:p>
            <a:pPr algn="ctr">
              <a:lnSpc>
                <a:spcPct val="90000"/>
              </a:lnSpc>
              <a:spcBef>
                <a:spcPct val="0"/>
              </a:spcBef>
              <a:spcAft>
                <a:spcPts val="600"/>
              </a:spcAft>
            </a:pPr>
            <a:r>
              <a:rPr lang="en-US" sz="3200" dirty="0">
                <a:latin typeface="+mj-lt"/>
                <a:ea typeface="+mj-ea"/>
                <a:cs typeface="+mj-cs"/>
              </a:rPr>
              <a:t>Thema der </a:t>
            </a:r>
            <a:r>
              <a:rPr lang="en-US" sz="3200" dirty="0" err="1">
                <a:latin typeface="+mj-lt"/>
                <a:ea typeface="+mj-ea"/>
                <a:cs typeface="+mj-cs"/>
              </a:rPr>
              <a:t>nächsten</a:t>
            </a:r>
            <a:r>
              <a:rPr lang="en-US" sz="3200" dirty="0">
                <a:latin typeface="+mj-lt"/>
                <a:ea typeface="+mj-ea"/>
                <a:cs typeface="+mj-cs"/>
              </a:rPr>
              <a:t> 20 min.: </a:t>
            </a:r>
            <a:r>
              <a:rPr lang="en-US" sz="3200" b="1" dirty="0" err="1">
                <a:latin typeface="+mj-lt"/>
                <a:ea typeface="+mj-ea"/>
                <a:cs typeface="+mj-cs"/>
              </a:rPr>
              <a:t>Brettspiele</a:t>
            </a:r>
            <a:r>
              <a:rPr lang="en-US" sz="3200" b="1" dirty="0">
                <a:latin typeface="+mj-lt"/>
                <a:ea typeface="+mj-ea"/>
                <a:cs typeface="+mj-cs"/>
              </a:rPr>
              <a:t> </a:t>
            </a:r>
            <a:r>
              <a:rPr lang="en-US" sz="3200" b="1" dirty="0" err="1">
                <a:latin typeface="+mj-lt"/>
                <a:ea typeface="+mj-ea"/>
                <a:cs typeface="+mj-cs"/>
              </a:rPr>
              <a:t>interpretieren</a:t>
            </a:r>
            <a:r>
              <a:rPr lang="en-US" sz="3200" b="1" dirty="0">
                <a:latin typeface="+mj-lt"/>
                <a:ea typeface="+mj-ea"/>
                <a:cs typeface="+mj-cs"/>
              </a:rPr>
              <a:t>?</a:t>
            </a:r>
          </a:p>
        </p:txBody>
      </p:sp>
      <p:sp>
        <p:nvSpPr>
          <p:cNvPr id="36" name="Freeform: Shape 28">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0">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Grafik 2">
            <a:extLst>
              <a:ext uri="{FF2B5EF4-FFF2-40B4-BE49-F238E27FC236}">
                <a16:creationId xmlns:a16="http://schemas.microsoft.com/office/drawing/2014/main" id="{64393CD1-72E5-31A1-0B21-D51F4A7481C5}"/>
              </a:ext>
            </a:extLst>
          </p:cNvPr>
          <p:cNvPicPr>
            <a:picLocks noChangeAspect="1"/>
          </p:cNvPicPr>
          <p:nvPr/>
        </p:nvPicPr>
        <p:blipFill rotWithShape="1">
          <a:blip r:embed="rId2">
            <a:extLst>
              <a:ext uri="{28A0092B-C50C-407E-A947-70E740481C1C}">
                <a14:useLocalDpi xmlns:a14="http://schemas.microsoft.com/office/drawing/2010/main" val="0"/>
              </a:ext>
            </a:extLst>
          </a:blip>
          <a:srcRect l="15568" t="29441" r="18234" b="4360"/>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9" name="Freeform: Shape 38">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923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Cartoon, Karte enthält.&#10;&#10;Automatisch generierte Beschreibung">
            <a:extLst>
              <a:ext uri="{FF2B5EF4-FFF2-40B4-BE49-F238E27FC236}">
                <a16:creationId xmlns:a16="http://schemas.microsoft.com/office/drawing/2014/main" id="{E8446548-B8E2-DC9D-B480-0FFFE8C79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917" y="931917"/>
            <a:ext cx="4994165" cy="4994165"/>
          </a:xfrm>
          <a:prstGeom prst="rect">
            <a:avLst/>
          </a:prstGeom>
        </p:spPr>
      </p:pic>
    </p:spTree>
    <p:extLst>
      <p:ext uri="{BB962C8B-B14F-4D97-AF65-F5344CB8AC3E}">
        <p14:creationId xmlns:p14="http://schemas.microsoft.com/office/powerpoint/2010/main" val="42182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B6878C4-1FEC-BDC2-DE45-A0E08762C682}"/>
              </a:ext>
            </a:extLst>
          </p:cNvPr>
          <p:cNvSpPr txBox="1"/>
          <p:nvPr/>
        </p:nvSpPr>
        <p:spPr>
          <a:xfrm>
            <a:off x="550863" y="512763"/>
            <a:ext cx="10324812" cy="5632311"/>
          </a:xfrm>
          <a:prstGeom prst="rect">
            <a:avLst/>
          </a:prstGeom>
          <a:noFill/>
        </p:spPr>
        <p:txBody>
          <a:bodyPr wrap="square">
            <a:spAutoFit/>
          </a:bodyPr>
          <a:lstStyle/>
          <a:p>
            <a:pPr rtl="0">
              <a:spcBef>
                <a:spcPts val="0"/>
              </a:spcBef>
              <a:spcAft>
                <a:spcPts val="0"/>
              </a:spcAft>
            </a:pPr>
            <a:r>
              <a:rPr lang="de-DE" sz="2400" b="0" i="0" u="none" strike="noStrike" dirty="0">
                <a:solidFill>
                  <a:srgbClr val="000000"/>
                </a:solidFill>
                <a:effectLst/>
                <a:latin typeface="Times New Roman" panose="02020603050405020304" pitchFamily="18" charset="0"/>
              </a:rPr>
              <a:t>“Dass Dorfromantik Spiel des Jahres wird, kann niemanden erstaunen, der mal ein Proseminar in Soziologie abgesessen hat. Denn: Gesellschaften, so kann man dort lernen, reagieren auf Krisen empfindlicher als eine Katze auf eine sich anschleichende Salatgurke. Und die zeitgenössische Soziologie spricht längst von einer Polykrise, in der wir uns befinden, in der wirtschaftliche Turbulenzen, tödliche Pandemien, neue Kriege vor der eigenen Haustür und eine drohende Ökokatastrophe sich verdichten und zusammenfallen. Die Menschen reagieren, wie sie immer auf Krisen reagieren: Indem sie sich vorwärts oder rückwärts bewegen, kämpfen oder fliehen. Dorfromantik ist, auch wenn das dem Spiel keineswegs anzulasten ist, natürlich ein Symptom der Rückwärtsbewegung. Sein Erfolg kommt nicht von ungefähr. Gesellschaften unter Druck kaufen, prämieren und verwenden natürlich genau diejenigen Produkte am häufigsten, die am adäquatesten auf die Probleme ihrer Gegenwart antworten. Und Dorfromantik antwortet. Das sagt das Thema, das sagt der Titel, sagt das Artwork, das sagt sogar die Mechanik.” usw.</a:t>
            </a:r>
            <a:endParaRPr lang="de-DE" sz="2400" dirty="0">
              <a:effectLst/>
            </a:endParaRPr>
          </a:p>
        </p:txBody>
      </p:sp>
    </p:spTree>
    <p:extLst>
      <p:ext uri="{BB962C8B-B14F-4D97-AF65-F5344CB8AC3E}">
        <p14:creationId xmlns:p14="http://schemas.microsoft.com/office/powerpoint/2010/main" val="421395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B6878C4-1FEC-BDC2-DE45-A0E08762C682}"/>
              </a:ext>
            </a:extLst>
          </p:cNvPr>
          <p:cNvSpPr txBox="1"/>
          <p:nvPr/>
        </p:nvSpPr>
        <p:spPr>
          <a:xfrm>
            <a:off x="550863" y="512763"/>
            <a:ext cx="10324812" cy="5632311"/>
          </a:xfrm>
          <a:prstGeom prst="rect">
            <a:avLst/>
          </a:prstGeom>
          <a:noFill/>
        </p:spPr>
        <p:txBody>
          <a:bodyPr wrap="square">
            <a:spAutoFit/>
          </a:bodyPr>
          <a:lstStyle/>
          <a:p>
            <a:pPr rtl="0">
              <a:spcBef>
                <a:spcPts val="0"/>
              </a:spcBef>
              <a:spcAft>
                <a:spcPts val="0"/>
              </a:spcAft>
            </a:pPr>
            <a:r>
              <a:rPr lang="de-DE" sz="2400" b="0" i="0" u="none" strike="noStrike" dirty="0">
                <a:solidFill>
                  <a:srgbClr val="000000"/>
                </a:solidFill>
                <a:effectLst/>
                <a:latin typeface="Times New Roman" panose="02020603050405020304" pitchFamily="18" charset="0"/>
              </a:rPr>
              <a:t>“Mit Dorfromantik hat sich die Gesellschaft aus dem Gesellschaftsspiel verabschiedet. Sie wird schmerzlich vermisst. Damit erniedrigt sich Dorfromantik vom Brettspiel zum Brettspiel-Imitat, sinkt sogar auf eine noch niedrigere Lebensform hinab, nämlich auf das Puzzle, auf ein selbstbezügliches Ein-Hand-Vergnügen. Und wirklich: Es ist alles ganz wie beim Puzzeln. Man nimmt ein Teilchen, schaut, wo’s passt, und bekommt eine Messerspitze Dopamin spendiert, wenn man die richtige Stelle gefunden hat. Ist das Idyll vervollständigt, darf man es lustvoll zerbröseln (auch dafür gibt es seltsamerweise Dopamin), um von vorne zu beginnen. Mehr als eine </a:t>
            </a:r>
            <a:r>
              <a:rPr lang="de-DE" sz="2400" b="0" i="0" u="none" strike="noStrike" dirty="0" err="1">
                <a:solidFill>
                  <a:srgbClr val="000000"/>
                </a:solidFill>
                <a:effectLst/>
                <a:latin typeface="Times New Roman" panose="02020603050405020304" pitchFamily="18" charset="0"/>
              </a:rPr>
              <a:t>Spieler:in</a:t>
            </a:r>
            <a:r>
              <a:rPr lang="de-DE" sz="2400" b="0" i="0" u="none" strike="noStrike" dirty="0">
                <a:solidFill>
                  <a:srgbClr val="000000"/>
                </a:solidFill>
                <a:effectLst/>
                <a:latin typeface="Times New Roman" panose="02020603050405020304" pitchFamily="18" charset="0"/>
              </a:rPr>
              <a:t>, die diese Bezeichnung kaum verdient, braucht es zum Puzzeln ebenfalls nicht, trotzdem dürfen bei Dorfromantik laut Schachtelaufdruck fünf weitere zuschauen. Allein wozu? Das Ergebnis steht jedes Mal schon fest, eine Entwicklung findet quasi nicht statt. Dorfromantik ist das spieldesjahresgewordene Ravensburger-Puzzle. Damit es für all diejenigen perfekt geeignet, die ‘das Ding ohne sein Wesen’ wollen, um den Philosophen Slavoj Zizek zu zitieren: Kaffee ohne Koffein, Sahne ohne Fett, Bier ohne Alkohol …</a:t>
            </a:r>
            <a:endParaRPr lang="de-DE" sz="2400" dirty="0">
              <a:effectLst/>
            </a:endParaRPr>
          </a:p>
        </p:txBody>
      </p:sp>
    </p:spTree>
    <p:extLst>
      <p:ext uri="{BB962C8B-B14F-4D97-AF65-F5344CB8AC3E}">
        <p14:creationId xmlns:p14="http://schemas.microsoft.com/office/powerpoint/2010/main" val="330187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B6878C4-1FEC-BDC2-DE45-A0E08762C682}"/>
              </a:ext>
            </a:extLst>
          </p:cNvPr>
          <p:cNvSpPr txBox="1"/>
          <p:nvPr/>
        </p:nvSpPr>
        <p:spPr>
          <a:xfrm>
            <a:off x="550863" y="512763"/>
            <a:ext cx="10324812" cy="830997"/>
          </a:xfrm>
          <a:prstGeom prst="rect">
            <a:avLst/>
          </a:prstGeom>
          <a:noFill/>
        </p:spPr>
        <p:txBody>
          <a:bodyPr wrap="square">
            <a:spAutoFit/>
          </a:bodyPr>
          <a:lstStyle/>
          <a:p>
            <a:pPr rtl="0">
              <a:spcBef>
                <a:spcPts val="0"/>
              </a:spcBef>
              <a:spcAft>
                <a:spcPts val="0"/>
              </a:spcAft>
            </a:pPr>
            <a:r>
              <a:rPr lang="de-DE" sz="2400" b="0" i="0" u="none" strike="noStrike" dirty="0">
                <a:solidFill>
                  <a:srgbClr val="000000"/>
                </a:solidFill>
                <a:effectLst/>
                <a:latin typeface="Times New Roman" panose="02020603050405020304" pitchFamily="18" charset="0"/>
              </a:rPr>
              <a:t>… und ein Gesellschaftsspiel ohne Gesellschaft oder, was aufs Gleiche herauskommt, ohne ein Spiel.”</a:t>
            </a:r>
            <a:endParaRPr lang="de-DE" sz="2400" dirty="0">
              <a:effectLst/>
            </a:endParaRPr>
          </a:p>
        </p:txBody>
      </p:sp>
      <p:pic>
        <p:nvPicPr>
          <p:cNvPr id="3" name="Grafik 2" descr="Ein Bild, das Text, Karte, Brettspiel enthält.&#10;&#10;Automatisch generierte Beschreibung">
            <a:extLst>
              <a:ext uri="{FF2B5EF4-FFF2-40B4-BE49-F238E27FC236}">
                <a16:creationId xmlns:a16="http://schemas.microsoft.com/office/drawing/2014/main" id="{665153ED-6F06-B068-D906-1BAE479AF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83" y="2434477"/>
            <a:ext cx="4949371" cy="3751103"/>
          </a:xfrm>
          <a:prstGeom prst="rect">
            <a:avLst/>
          </a:prstGeom>
        </p:spPr>
      </p:pic>
    </p:spTree>
    <p:extLst>
      <p:ext uri="{BB962C8B-B14F-4D97-AF65-F5344CB8AC3E}">
        <p14:creationId xmlns:p14="http://schemas.microsoft.com/office/powerpoint/2010/main" val="105779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B6878C4-1FEC-BDC2-DE45-A0E08762C682}"/>
              </a:ext>
            </a:extLst>
          </p:cNvPr>
          <p:cNvSpPr txBox="1"/>
          <p:nvPr/>
        </p:nvSpPr>
        <p:spPr>
          <a:xfrm>
            <a:off x="550863" y="512763"/>
            <a:ext cx="10324812" cy="5693866"/>
          </a:xfrm>
          <a:prstGeom prst="rect">
            <a:avLst/>
          </a:prstGeom>
          <a:noFill/>
        </p:spPr>
        <p:txBody>
          <a:bodyPr wrap="square">
            <a:spAutoFit/>
          </a:bodyPr>
          <a:lstStyle/>
          <a:p>
            <a:pPr rtl="0">
              <a:spcBef>
                <a:spcPts val="0"/>
              </a:spcBef>
              <a:spcAft>
                <a:spcPts val="0"/>
              </a:spcAft>
            </a:pPr>
            <a:r>
              <a:rPr lang="de-DE" sz="2600" b="1" i="0" u="none" strike="noStrike" dirty="0">
                <a:solidFill>
                  <a:srgbClr val="000000"/>
                </a:solidFill>
                <a:effectLst/>
                <a:latin typeface="Times New Roman" panose="02020603050405020304" pitchFamily="18" charset="0"/>
              </a:rPr>
              <a:t>Cheat-Fragen </a:t>
            </a:r>
            <a:r>
              <a:rPr lang="de-DE" b="1" i="0" u="none" strike="noStrike" dirty="0">
                <a:solidFill>
                  <a:srgbClr val="000000"/>
                </a:solidFill>
                <a:effectLst/>
                <a:latin typeface="Times New Roman" panose="02020603050405020304" pitchFamily="18" charset="0"/>
              </a:rPr>
              <a:t>(Nr. 8 wird dich zum Weinen bringen!)</a:t>
            </a:r>
          </a:p>
          <a:p>
            <a:pPr rtl="0">
              <a:spcBef>
                <a:spcPts val="0"/>
              </a:spcBef>
              <a:spcAft>
                <a:spcPts val="0"/>
              </a:spcAft>
            </a:pPr>
            <a:endParaRPr lang="de-DE" sz="2600" b="1" i="0" u="none" strike="noStrike" dirty="0">
              <a:solidFill>
                <a:srgbClr val="000000"/>
              </a:solidFill>
              <a:effectLst/>
              <a:latin typeface="Times New Roman" panose="02020603050405020304" pitchFamily="18" charset="0"/>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Was sehe ich an X, was noch niemand an X gesehen hat?</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Wie betrachte ich X in einer Weise, in der noch niemand X betrachtet hat?</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Wie kann ich X zu etwas in (Ähnlichkeits-)Beziehung setzen, das außerhalb von X liegt?</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Welche allgemeingültige Aussage oder welches allgemeingültige Prinzip verbirgt sich in X?</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Was hätte ein Philosoph, Soziologe, Historiker, Evolutionsbiologe, Psychologe, Theaterwissenschaftler, Ökonom, Psychoanalytiker (m/w/d) usw. zu X zu sagen?</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Was lässt sich an X ablesen, das für alle Brettspiele gilt?</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Was lässt sich an X ablesen, das für die Tätigkeit des Spielens allgemein gilt?</a:t>
            </a:r>
            <a:endParaRPr lang="de-DE" sz="2600" dirty="0">
              <a:effectLst/>
            </a:endParaRPr>
          </a:p>
        </p:txBody>
      </p:sp>
    </p:spTree>
    <p:extLst>
      <p:ext uri="{BB962C8B-B14F-4D97-AF65-F5344CB8AC3E}">
        <p14:creationId xmlns:p14="http://schemas.microsoft.com/office/powerpoint/2010/main" val="365730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B6878C4-1FEC-BDC2-DE45-A0E08762C682}"/>
              </a:ext>
            </a:extLst>
          </p:cNvPr>
          <p:cNvSpPr txBox="1"/>
          <p:nvPr/>
        </p:nvSpPr>
        <p:spPr>
          <a:xfrm>
            <a:off x="550863" y="512763"/>
            <a:ext cx="10324812" cy="5693866"/>
          </a:xfrm>
          <a:prstGeom prst="rect">
            <a:avLst/>
          </a:prstGeom>
          <a:noFill/>
        </p:spPr>
        <p:txBody>
          <a:bodyPr wrap="square">
            <a:spAutoFit/>
          </a:bodyPr>
          <a:lstStyle/>
          <a:p>
            <a:pPr rtl="0">
              <a:spcBef>
                <a:spcPts val="0"/>
              </a:spcBef>
              <a:spcAft>
                <a:spcPts val="0"/>
              </a:spcAft>
            </a:pPr>
            <a:r>
              <a:rPr lang="de-DE" sz="2600" b="1" i="0" u="none" strike="noStrike" dirty="0">
                <a:solidFill>
                  <a:srgbClr val="000000"/>
                </a:solidFill>
                <a:effectLst/>
                <a:latin typeface="Times New Roman" panose="02020603050405020304" pitchFamily="18" charset="0"/>
              </a:rPr>
              <a:t>Noch mehr Cheat-Fragen </a:t>
            </a:r>
          </a:p>
          <a:p>
            <a:pPr marL="285750" indent="-285750">
              <a:buFont typeface="Arial" panose="020B0604020202020204" pitchFamily="34" charset="0"/>
              <a:buChar char="•"/>
            </a:pPr>
            <a:endParaRPr lang="de-DE" sz="2600" b="0" i="0" u="none" strike="noStrike"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Was lässt sich an X (am Erfolg/Scheitern von X) ablesen, das für den Brettspielbetrieb gilt?</a:t>
            </a: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Was lässt sich an X ablesen, das für alle Menschen gilt? </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 das für (moderne) Gesellschaften gilt? </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 das für die Gegenwart gilt [sehr beliebte Frage]? </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Welche sozialen Normen lassen sich an X ablesen?</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Welche gesellschaftlichen Machtverhältnisse sind in X wiederzufinden?</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Wie kann ich X auf einen Aspekt reduzieren, der das Typische an X besonders hervortreten lässt?</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Wovon handelt Spiel X “eigentlich”?</a:t>
            </a:r>
            <a:endParaRPr lang="de-DE" sz="2600" dirty="0">
              <a:effectLst/>
            </a:endParaRPr>
          </a:p>
          <a:p>
            <a:pPr marL="285750" indent="-285750" rtl="0">
              <a:spcBef>
                <a:spcPts val="0"/>
              </a:spcBef>
              <a:spcAft>
                <a:spcPts val="0"/>
              </a:spcAft>
              <a:buFont typeface="Arial" panose="020B0604020202020204" pitchFamily="34" charset="0"/>
              <a:buChar char="•"/>
            </a:pPr>
            <a:r>
              <a:rPr lang="de-DE" sz="2600" b="0" i="0" u="none" strike="noStrike" dirty="0">
                <a:solidFill>
                  <a:srgbClr val="000000"/>
                </a:solidFill>
                <a:effectLst/>
                <a:latin typeface="Times New Roman" panose="02020603050405020304" pitchFamily="18" charset="0"/>
              </a:rPr>
              <a:t>Wenn Spiel X ein Buch/Film “über” etwas wäre (Freundschaft, Liebe usw.), wäre es ein Buch/Film worüber?</a:t>
            </a:r>
            <a:endParaRPr lang="de-DE" sz="2600" dirty="0">
              <a:effectLst/>
            </a:endParaRPr>
          </a:p>
        </p:txBody>
      </p:sp>
    </p:spTree>
    <p:extLst>
      <p:ext uri="{BB962C8B-B14F-4D97-AF65-F5344CB8AC3E}">
        <p14:creationId xmlns:p14="http://schemas.microsoft.com/office/powerpoint/2010/main" val="202166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Kunst, Muster, Motiv, Kachel enthält.&#10;&#10;Automatisch generierte Beschreibung">
            <a:extLst>
              <a:ext uri="{FF2B5EF4-FFF2-40B4-BE49-F238E27FC236}">
                <a16:creationId xmlns:a16="http://schemas.microsoft.com/office/drawing/2014/main" id="{30EB2969-45BA-645E-3863-5177DD1CF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830" y="832830"/>
            <a:ext cx="5192339" cy="5192339"/>
          </a:xfrm>
          <a:prstGeom prst="rect">
            <a:avLst/>
          </a:prstGeom>
        </p:spPr>
      </p:pic>
    </p:spTree>
    <p:extLst>
      <p:ext uri="{BB962C8B-B14F-4D97-AF65-F5344CB8AC3E}">
        <p14:creationId xmlns:p14="http://schemas.microsoft.com/office/powerpoint/2010/main" val="140102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B6878C4-1FEC-BDC2-DE45-A0E08762C682}"/>
              </a:ext>
            </a:extLst>
          </p:cNvPr>
          <p:cNvSpPr txBox="1"/>
          <p:nvPr/>
        </p:nvSpPr>
        <p:spPr>
          <a:xfrm>
            <a:off x="550863" y="512763"/>
            <a:ext cx="10324812" cy="5632311"/>
          </a:xfrm>
          <a:prstGeom prst="rect">
            <a:avLst/>
          </a:prstGeom>
          <a:noFill/>
        </p:spPr>
        <p:txBody>
          <a:bodyPr wrap="square">
            <a:spAutoFit/>
          </a:bodyPr>
          <a:lstStyle/>
          <a:p>
            <a:pPr rtl="0">
              <a:spcBef>
                <a:spcPts val="0"/>
              </a:spcBef>
              <a:spcAft>
                <a:spcPts val="0"/>
              </a:spcAft>
            </a:pPr>
            <a:r>
              <a:rPr lang="de-DE" sz="2400" b="0" i="0" u="none" strike="noStrike" dirty="0">
                <a:solidFill>
                  <a:srgbClr val="000000"/>
                </a:solidFill>
                <a:effectLst/>
                <a:latin typeface="Times New Roman" panose="02020603050405020304" pitchFamily="18" charset="0"/>
              </a:rPr>
              <a:t>“Azul in einem Wort? Delikat! Das liegt vor allem daran, dass Michael Kiesling wieder einmal verstanden hat, dass der appetitlich gedeckte Essenstisch und das schmackhaft angerichtete Spielbrett im Prinzip ein und dasselbe sind. Dabei schreibt Azul die Gastrosophie des Gesellschaftsspiels keineswegs neu – was auch schlecht geht, schließlich ist sie noch überhaupt nicht geschrieben worden. Dabei liegen die Beweise für die Geburt des Brettspiels aus dem Geiste der Kulinarik für jeden offen zutage, der Augen hat, damit zu schmausen. Wo findet beides statt? Richtig: zu Tisch. Was sollte jeweils befolgt werden? Richtig, bestimmte Regeln. Was nutzten Spiele historisch sehr oft als Spielsteine, beispielsweise bei </a:t>
            </a:r>
            <a:r>
              <a:rPr lang="de-DE" sz="2400" b="0" i="0" u="none" strike="noStrike" dirty="0" err="1">
                <a:solidFill>
                  <a:srgbClr val="000000"/>
                </a:solidFill>
                <a:effectLst/>
                <a:latin typeface="Times New Roman" panose="02020603050405020304" pitchFamily="18" charset="0"/>
              </a:rPr>
              <a:t>Mancala</a:t>
            </a:r>
            <a:r>
              <a:rPr lang="de-DE" sz="2400" b="0" i="0" u="none" strike="noStrike" dirty="0">
                <a:solidFill>
                  <a:srgbClr val="000000"/>
                </a:solidFill>
                <a:effectLst/>
                <a:latin typeface="Times New Roman" panose="02020603050405020304" pitchFamily="18" charset="0"/>
              </a:rPr>
              <a:t>? Richtig, Lebensmittel. Bohnen, Mais und Reis sind unbestreitbar die Urahnen unserer modernen </a:t>
            </a:r>
            <a:r>
              <a:rPr lang="de-DE" sz="2400" b="0" i="0" u="none" strike="noStrike" dirty="0" err="1">
                <a:solidFill>
                  <a:srgbClr val="000000"/>
                </a:solidFill>
                <a:effectLst/>
                <a:latin typeface="Times New Roman" panose="02020603050405020304" pitchFamily="18" charset="0"/>
              </a:rPr>
              <a:t>Meeple</a:t>
            </a:r>
            <a:r>
              <a:rPr lang="de-DE" sz="2400" b="0" i="0" u="none" strike="noStrike" dirty="0">
                <a:solidFill>
                  <a:srgbClr val="000000"/>
                </a:solidFill>
                <a:effectLst/>
                <a:latin typeface="Times New Roman" panose="02020603050405020304" pitchFamily="18" charset="0"/>
              </a:rPr>
              <a:t> und Pöppel, Token und Cubes. Der </a:t>
            </a:r>
            <a:r>
              <a:rPr lang="de-DE" sz="2400" b="0" i="0" u="none" strike="noStrike" dirty="0" err="1">
                <a:solidFill>
                  <a:srgbClr val="000000"/>
                </a:solidFill>
                <a:effectLst/>
                <a:latin typeface="Times New Roman" panose="02020603050405020304" pitchFamily="18" charset="0"/>
              </a:rPr>
              <a:t>schlagendste</a:t>
            </a:r>
            <a:r>
              <a:rPr lang="de-DE" sz="2400" b="0" i="0" u="none" strike="noStrike" dirty="0">
                <a:solidFill>
                  <a:srgbClr val="000000"/>
                </a:solidFill>
                <a:effectLst/>
                <a:latin typeface="Times New Roman" panose="02020603050405020304" pitchFamily="18" charset="0"/>
              </a:rPr>
              <a:t> Beweis dafür: Wer hätte noch nie versehentlich in die Zählmarken gegriffen statt in die M&amp;Ms (weil sie so ähnlich aussehen)? Ich habe mehr als einmal versucht, mein Spiel zu essen! Das heutige Brettspiel ist, was Haptik und Ästhetik betrifft, zweifellos die Fortsetzung der Tafelkunst mit anderen Mitteln. </a:t>
            </a:r>
            <a:r>
              <a:rPr lang="de-DE" sz="2400" dirty="0">
                <a:solidFill>
                  <a:srgbClr val="000000"/>
                </a:solidFill>
                <a:latin typeface="Times New Roman" panose="02020603050405020304" pitchFamily="18" charset="0"/>
              </a:rPr>
              <a:t>…</a:t>
            </a:r>
            <a:endParaRPr lang="de-DE" sz="2400" dirty="0">
              <a:effectLst/>
            </a:endParaRPr>
          </a:p>
        </p:txBody>
      </p:sp>
      <p:pic>
        <p:nvPicPr>
          <p:cNvPr id="6" name="Inhaltsplatzhalter 4" descr="Ein Bild, das Kunst, Muster, Motiv, Kachel enthält.&#10;&#10;Automatisch generierte Beschreibung">
            <a:extLst>
              <a:ext uri="{FF2B5EF4-FFF2-40B4-BE49-F238E27FC236}">
                <a16:creationId xmlns:a16="http://schemas.microsoft.com/office/drawing/2014/main" id="{67E7910A-9078-F63B-9F25-44735BDB24E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rot="16200000">
            <a:off x="11508135" y="3429000"/>
            <a:ext cx="3429000" cy="3429000"/>
          </a:xfrm>
          <a:prstGeom prst="rect">
            <a:avLst/>
          </a:prstGeom>
        </p:spPr>
      </p:pic>
    </p:spTree>
    <p:extLst>
      <p:ext uri="{BB962C8B-B14F-4D97-AF65-F5344CB8AC3E}">
        <p14:creationId xmlns:p14="http://schemas.microsoft.com/office/powerpoint/2010/main" val="392123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B6878C4-1FEC-BDC2-DE45-A0E08762C682}"/>
              </a:ext>
            </a:extLst>
          </p:cNvPr>
          <p:cNvSpPr txBox="1"/>
          <p:nvPr/>
        </p:nvSpPr>
        <p:spPr>
          <a:xfrm>
            <a:off x="550863" y="512763"/>
            <a:ext cx="10324812" cy="3416320"/>
          </a:xfrm>
          <a:prstGeom prst="rect">
            <a:avLst/>
          </a:prstGeom>
          <a:noFill/>
        </p:spPr>
        <p:txBody>
          <a:bodyPr wrap="square">
            <a:spAutoFit/>
          </a:bodyPr>
          <a:lstStyle/>
          <a:p>
            <a:pPr rtl="0">
              <a:spcBef>
                <a:spcPts val="0"/>
              </a:spcBef>
              <a:spcAft>
                <a:spcPts val="0"/>
              </a:spcAft>
            </a:pPr>
            <a:r>
              <a:rPr lang="de-DE" sz="2400" b="0" i="0" u="none" strike="noStrike" dirty="0">
                <a:solidFill>
                  <a:srgbClr val="000000"/>
                </a:solidFill>
                <a:effectLst/>
                <a:latin typeface="Times New Roman" panose="02020603050405020304" pitchFamily="18" charset="0"/>
              </a:rPr>
              <a:t>… Und es ist kein Zufall, dass der Mensch nicht nur das einzige Tier ist, das regelgeleitete Spiele kennt, sondern auch das einzige uns bekannte Lebewesen, das kochen kann. Kein Zweifel: Der Satz ‘Mit dem Essen spielt man nicht’ muss umgeschrieben werden zu ‘Ohne Essen kann man nicht spielen.’ Kieslings köstliches Azul lässt sich mühelos auf dem Büffet der dazugehörigen Beweise auslegen, und es ist natürlich überhaupt kein Zufall, dass letztes Jahr mit ‘Meister Chocolatier’ eine Neuverschachtelung des Erfolgstitels erschienen ist, die das Gastronomische, das im Brettspiel immer schon angelegt ist, konsequent zu Ende denkt.“ usw.</a:t>
            </a:r>
            <a:endParaRPr lang="de-DE" sz="2400" dirty="0">
              <a:effectLst/>
            </a:endParaRPr>
          </a:p>
        </p:txBody>
      </p:sp>
      <p:pic>
        <p:nvPicPr>
          <p:cNvPr id="8" name="Grafik 7" descr="Ein Bild, das Text, Spielautomat, Sammelstück enthält.&#10;&#10;Automatisch generierte Beschreibung">
            <a:extLst>
              <a:ext uri="{FF2B5EF4-FFF2-40B4-BE49-F238E27FC236}">
                <a16:creationId xmlns:a16="http://schemas.microsoft.com/office/drawing/2014/main" id="{FFA6107F-722A-56B9-2001-F1B7235D5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999" y="3802743"/>
            <a:ext cx="2611971" cy="2613278"/>
          </a:xfrm>
          <a:prstGeom prst="rect">
            <a:avLst/>
          </a:prstGeom>
        </p:spPr>
      </p:pic>
    </p:spTree>
    <p:extLst>
      <p:ext uri="{BB962C8B-B14F-4D97-AF65-F5344CB8AC3E}">
        <p14:creationId xmlns:p14="http://schemas.microsoft.com/office/powerpoint/2010/main" val="3609118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Wolke, Himmel, Buch enthält.&#10;&#10;Automatisch generierte Beschreibung">
            <a:extLst>
              <a:ext uri="{FF2B5EF4-FFF2-40B4-BE49-F238E27FC236}">
                <a16:creationId xmlns:a16="http://schemas.microsoft.com/office/drawing/2014/main" id="{60824687-9A75-1733-F920-C786C368EB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2083" y="965083"/>
            <a:ext cx="4927834" cy="4927834"/>
          </a:xfrm>
        </p:spPr>
      </p:pic>
    </p:spTree>
    <p:extLst>
      <p:ext uri="{BB962C8B-B14F-4D97-AF65-F5344CB8AC3E}">
        <p14:creationId xmlns:p14="http://schemas.microsoft.com/office/powerpoint/2010/main" val="401788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EB6878C4-1FEC-BDC2-DE45-A0E08762C682}"/>
              </a:ext>
            </a:extLst>
          </p:cNvPr>
          <p:cNvSpPr txBox="1"/>
          <p:nvPr/>
        </p:nvSpPr>
        <p:spPr>
          <a:xfrm>
            <a:off x="550863" y="512763"/>
            <a:ext cx="10324812" cy="6001643"/>
          </a:xfrm>
          <a:prstGeom prst="rect">
            <a:avLst/>
          </a:prstGeom>
          <a:noFill/>
        </p:spPr>
        <p:txBody>
          <a:bodyPr wrap="square">
            <a:spAutoFit/>
          </a:bodyPr>
          <a:lstStyle/>
          <a:p>
            <a:pPr rtl="0">
              <a:spcBef>
                <a:spcPts val="0"/>
              </a:spcBef>
              <a:spcAft>
                <a:spcPts val="0"/>
              </a:spcAft>
            </a:pPr>
            <a:r>
              <a:rPr lang="de-DE" sz="2400" b="0" i="0" u="none" strike="noStrike" dirty="0">
                <a:solidFill>
                  <a:srgbClr val="000000"/>
                </a:solidFill>
                <a:effectLst/>
                <a:latin typeface="Times New Roman" panose="02020603050405020304" pitchFamily="18" charset="0"/>
              </a:rPr>
              <a:t>“My City ist Reiner Knizias Weigerung, mal nicht mitzumachen. Mit El Dorado hat er das Prinzip des Deck Building vergoldet, mit L.L.A.M.A. das bessere Uno erfunden, mit My City ist nun das Legacy-Spiel dran. Und das … ist schlecht. Denn: Das Legacy-Prinzip ist der spielgewordene Erpresserbrief. Wie zum Beweis starrt einen aus der My-City-Schachtel gleich ein Schock spitziger Briefumschläge an. Weh dem Lump, der uns nicht erbricht!, wispern die Wundertütchen und rascheln bedrohlich. Und so müssen die Szenarien heruntergerissen werden, ob die Polygone passen wollen oder nicht. (Spoiler: Sie wollen nicht.) Wäre Freud noch unter uns, er würde einen solchen Spieleabend als Fallstudie über Zwangsneurose verhandeln. </a:t>
            </a:r>
            <a:endParaRPr lang="de-DE" sz="2400" dirty="0">
              <a:effectLst/>
            </a:endParaRPr>
          </a:p>
          <a:p>
            <a:pPr rtl="0">
              <a:spcBef>
                <a:spcPts val="0"/>
              </a:spcBef>
              <a:spcAft>
                <a:spcPts val="0"/>
              </a:spcAft>
            </a:pPr>
            <a:r>
              <a:rPr lang="de-DE" sz="2400" b="0" i="0" u="none" strike="noStrike" dirty="0">
                <a:solidFill>
                  <a:srgbClr val="000000"/>
                </a:solidFill>
                <a:effectLst/>
                <a:latin typeface="Times New Roman" panose="02020603050405020304" pitchFamily="18" charset="0"/>
              </a:rPr>
              <a:t>Und wer noch näher hindenkt, der sieht: Legacy-Spiele – und nicht nur My City – beuten gleich mehrere psychische Mechanismen aus, um uns am Spielen zu halten. Dazu gehören: Verstärkung durch Belohnung, das (Aus-)Nutzen der Angst, etwas zu verpassen, sowie die Same-Same-But-Different-Methode, die dafür sorgt, dass wir uns in der Sicherheit des Vertrauten bewegen können, während wir zugleich wohldosiert Neues geboten bekommen. …</a:t>
            </a:r>
            <a:endParaRPr lang="de-DE" sz="2400" dirty="0">
              <a:effectLst/>
            </a:endParaRPr>
          </a:p>
        </p:txBody>
      </p:sp>
    </p:spTree>
    <p:extLst>
      <p:ext uri="{BB962C8B-B14F-4D97-AF65-F5344CB8AC3E}">
        <p14:creationId xmlns:p14="http://schemas.microsoft.com/office/powerpoint/2010/main" val="294036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BC7CE2F-773F-935F-3570-10B6C3C3F969}"/>
              </a:ext>
            </a:extLst>
          </p:cNvPr>
          <p:cNvSpPr txBox="1"/>
          <p:nvPr/>
        </p:nvSpPr>
        <p:spPr>
          <a:xfrm>
            <a:off x="550862" y="512763"/>
            <a:ext cx="10799309" cy="2308324"/>
          </a:xfrm>
          <a:prstGeom prst="rect">
            <a:avLst/>
          </a:prstGeom>
          <a:noFill/>
        </p:spPr>
        <p:txBody>
          <a:bodyPr wrap="square">
            <a:spAutoFit/>
          </a:bodyPr>
          <a:lstStyle/>
          <a:p>
            <a:pPr rtl="0">
              <a:spcBef>
                <a:spcPts val="0"/>
              </a:spcBef>
              <a:spcAft>
                <a:spcPts val="0"/>
              </a:spcAft>
            </a:pPr>
            <a:r>
              <a:rPr lang="de-DE" sz="2400" b="0" i="0" u="none" strike="noStrike" dirty="0">
                <a:solidFill>
                  <a:srgbClr val="000000"/>
                </a:solidFill>
                <a:effectLst/>
                <a:latin typeface="Times New Roman" panose="02020603050405020304" pitchFamily="18" charset="0"/>
              </a:rPr>
              <a:t>… Auch der sogenannte </a:t>
            </a:r>
            <a:r>
              <a:rPr lang="de-DE" sz="2400" b="0" i="0" u="none" strike="noStrike" dirty="0" err="1">
                <a:solidFill>
                  <a:srgbClr val="000000"/>
                </a:solidFill>
                <a:effectLst/>
                <a:latin typeface="Times New Roman" panose="02020603050405020304" pitchFamily="18" charset="0"/>
              </a:rPr>
              <a:t>Ovsiankina</a:t>
            </a:r>
            <a:r>
              <a:rPr lang="de-DE" sz="2400" b="0" i="0" u="none" strike="noStrike" dirty="0">
                <a:solidFill>
                  <a:srgbClr val="000000"/>
                </a:solidFill>
                <a:effectLst/>
                <a:latin typeface="Times New Roman" panose="02020603050405020304" pitchFamily="18" charset="0"/>
              </a:rPr>
              <a:t>-Effekt spielt eine Rolle, der unsere Tendenz bezeichnet, eine unterbrochene Handlung wieder aufzunehmen, wenn das Handlungsziel (nämlich: alle Szenarien durchzuspielen) noch nicht erreicht wurde. </a:t>
            </a:r>
          </a:p>
          <a:p>
            <a:pPr rtl="0">
              <a:spcBef>
                <a:spcPts val="0"/>
              </a:spcBef>
              <a:spcAft>
                <a:spcPts val="0"/>
              </a:spcAft>
            </a:pPr>
            <a:r>
              <a:rPr lang="de-DE" sz="2400" b="0" i="0" u="none" strike="noStrike" dirty="0">
                <a:solidFill>
                  <a:srgbClr val="000000"/>
                </a:solidFill>
                <a:effectLst/>
                <a:latin typeface="Times New Roman" panose="02020603050405020304" pitchFamily="18" charset="0"/>
              </a:rPr>
              <a:t>Legacy-Spiele erweisen sich damit als kleine Wunderwerke der Wirtschaftspsychologie, die unablässig auf unserem Belohnungszentrum herumdrücken. Eine ambivalente Anamnese.“ usw.</a:t>
            </a:r>
            <a:endParaRPr lang="de-DE" sz="2400" dirty="0">
              <a:effectLst/>
            </a:endParaRPr>
          </a:p>
        </p:txBody>
      </p:sp>
      <p:pic>
        <p:nvPicPr>
          <p:cNvPr id="11" name="Grafik 10" descr="Ein Bild, das Spiele, Brettspiel enthält.&#10;&#10;Automatisch generierte Beschreibung">
            <a:extLst>
              <a:ext uri="{FF2B5EF4-FFF2-40B4-BE49-F238E27FC236}">
                <a16:creationId xmlns:a16="http://schemas.microsoft.com/office/drawing/2014/main" id="{2C907A46-87DC-7BA6-DF61-E14EC0C1D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430" y="3557133"/>
            <a:ext cx="4492171" cy="2526847"/>
          </a:xfrm>
          <a:prstGeom prst="rect">
            <a:avLst/>
          </a:prstGeom>
        </p:spPr>
      </p:pic>
    </p:spTree>
    <p:extLst>
      <p:ext uri="{BB962C8B-B14F-4D97-AF65-F5344CB8AC3E}">
        <p14:creationId xmlns:p14="http://schemas.microsoft.com/office/powerpoint/2010/main" val="84127020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1275</Words>
  <Application>Microsoft Office PowerPoint</Application>
  <PresentationFormat>Breitbild</PresentationFormat>
  <Paragraphs>32</Paragraphs>
  <Slides>13</Slides>
  <Notes>0</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Lino Wirag</dc:creator>
  <cp:lastModifiedBy>Lino Wirag</cp:lastModifiedBy>
  <cp:revision>10</cp:revision>
  <dcterms:created xsi:type="dcterms:W3CDTF">2024-03-03T19:05:57Z</dcterms:created>
  <dcterms:modified xsi:type="dcterms:W3CDTF">2024-03-08T11:14:11Z</dcterms:modified>
</cp:coreProperties>
</file>